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02" y="-7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0" y="2514601"/>
            <a:ext cx="668654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0" y="4777380"/>
            <a:ext cx="668654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1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4529541"/>
            <a:ext cx="584825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609600"/>
            <a:ext cx="668654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59" y="3505200"/>
            <a:ext cx="5652416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438401"/>
            <a:ext cx="668655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627407"/>
            <a:ext cx="668654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09" y="627406"/>
            <a:ext cx="16557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627406"/>
            <a:ext cx="485775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2133600"/>
            <a:ext cx="668655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058750"/>
            <a:ext cx="668654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530129"/>
            <a:ext cx="668654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2133600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2126222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787783"/>
            <a:ext cx="584825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0" y="1972703"/>
            <a:ext cx="299454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2548966"/>
            <a:ext cx="3257170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2" y="1969475"/>
            <a:ext cx="29992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2545738"/>
            <a:ext cx="3254006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787783"/>
            <a:ext cx="584825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46088"/>
            <a:ext cx="26288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446089"/>
            <a:ext cx="38862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1598613"/>
            <a:ext cx="26288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800600"/>
            <a:ext cx="668655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634965"/>
            <a:ext cx="668655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367338"/>
            <a:ext cx="668655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22"/>
          <p:cNvGrpSpPr/>
          <p:nvPr/>
        </p:nvGrpSpPr>
        <p:grpSpPr>
          <a:xfrm>
            <a:off x="1" y="228600"/>
            <a:ext cx="2138637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9" name="Group 9"/>
          <p:cNvGrpSpPr/>
          <p:nvPr/>
        </p:nvGrpSpPr>
        <p:grpSpPr>
          <a:xfrm>
            <a:off x="20416" y="-786"/>
            <a:ext cx="1767506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2133600"/>
            <a:ext cx="668655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6130437"/>
            <a:ext cx="859712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6135809"/>
            <a:ext cx="571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787783"/>
            <a:ext cx="584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260648"/>
            <a:ext cx="7772400" cy="1037977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Лекция 8. РАЗДЕЛЕНИЕ ГАЗОВЫХ НЕОДНОРОДНЫХ СИСТЕМ.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1844824"/>
            <a:ext cx="7272808" cy="3865984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Общие сведения.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Гравитационная и инерционная очистка газов.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Мокрая очистка газов.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Очистка газов фильтрованием.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Очистка газов под действием электрического поля.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07704" y="1412776"/>
            <a:ext cx="3926235" cy="36716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dirty="0" smtClean="0">
                <a:latin typeface="Times New Roman" pitchFamily="18" charset="0"/>
              </a:rPr>
              <a:t>Патронный фильтр</a:t>
            </a:r>
            <a:r>
              <a:rPr lang="ru-RU" sz="2000" dirty="0" smtClean="0">
                <a:latin typeface="Times New Roman" pitchFamily="18" charset="0"/>
              </a:rPr>
              <a:t>: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</a:rPr>
              <a:t>1 – крышка;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</a:rPr>
              <a:t>2 – коллектор;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</a:rPr>
              <a:t>3 – решетка;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</a:rPr>
              <a:t>4 – корпус;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</a:rPr>
              <a:t>5 – фильтровальный элемент;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</a:rPr>
              <a:t>6 – днище;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</a:rPr>
              <a:t>7 – сборник пыли</a:t>
            </a:r>
            <a:endParaRPr lang="ru-RU" sz="20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5148064" y="260647"/>
            <a:ext cx="3686101" cy="6340315"/>
          </a:xfrm>
          <a:prstGeom prst="rect">
            <a:avLst/>
          </a:prstGeom>
          <a:noFill/>
          <a:ln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404664"/>
            <a:ext cx="7296819" cy="64465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5. Осаждение под действием электрического поля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75656" y="1340768"/>
            <a:ext cx="7152803" cy="4464496"/>
          </a:xfrm>
        </p:spPr>
        <p:txBody>
          <a:bodyPr>
            <a:normAutofit fontScale="92500" lnSpcReduction="10000"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В электрическом поле тонкодисперсным частицам сообщается электрический заряд, под действием которого происходит их осаждение. Разделение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пылей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дымов и туманов в электрическом поле имеет значительные преимущества перед другими способами осаждения.</a:t>
            </a:r>
          </a:p>
          <a:p>
            <a:pPr marL="0" algn="just">
              <a:spcBef>
                <a:spcPts val="0"/>
              </a:spcBef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Разделение газовых неоднородных смесей в электрическом поле осуществляется на электродах. Для разделения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пылей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 дымов применяются сухие фильтры, для разделения туманов – мокрые.</a:t>
            </a:r>
          </a:p>
          <a:p>
            <a:pPr marL="0" algn="just">
              <a:spcBef>
                <a:spcPts val="0"/>
              </a:spcBef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Простейший электрофильтр – это два электрода, один из которых – анод – выполняется в виде трубы или пластины, а другой – катод – в виде проволоки, которая натянута внутри трубчатого анода, либо между пластинчатыми анодами. Выполненными из проволочной сетки.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4828728" y="332656"/>
            <a:ext cx="4003478" cy="5256584"/>
          </a:xfrm>
          <a:prstGeom prst="rect">
            <a:avLst/>
          </a:prstGeom>
          <a:noFill/>
          <a:ln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1268760"/>
            <a:ext cx="4142259" cy="34563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dirty="0" smtClean="0">
                <a:latin typeface="Times New Roman" pitchFamily="18" charset="0"/>
              </a:rPr>
              <a:t>Трубчатый электрофильтр</a:t>
            </a:r>
            <a:r>
              <a:rPr lang="ru-RU" sz="2000" dirty="0" smtClean="0">
                <a:latin typeface="Times New Roman" pitchFamily="18" charset="0"/>
              </a:rPr>
              <a:t>: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</a:rPr>
              <a:t>1 – встряхивающее устройство;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</a:rPr>
              <a:t>2 – изолятор;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</a:rPr>
              <a:t>3 – рама;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</a:rPr>
              <a:t>4 – коронирующий электрод;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</a:rPr>
              <a:t>5 – трубчатый электрод;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</a:rPr>
              <a:t>6 – решетка;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</a:rPr>
              <a:t>7 – сборник для пыли</a:t>
            </a:r>
            <a:endParaRPr lang="ru-RU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548680"/>
            <a:ext cx="6683765" cy="57264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1. Общие сведения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1196752"/>
            <a:ext cx="7368827" cy="4714470"/>
          </a:xfrm>
        </p:spPr>
        <p:txBody>
          <a:bodyPr>
            <a:normAutofit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Очистку газов от взвешенных твёрдых или жидких частиц проводят в целях уменьшения загрязненности атмосферы и улавливания из отходящих газов ценных продуктов.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В промышленных условиях пыль может образовываться в результате проведения технологического процесса, например при сушке ряда пищевых продуктов, при транспортировке сыпучих материалов, в результате измельчения твёрдых тел дроблением, истиранием, размалыванием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Пыль, как правило, содержит твердые частицы размером 3...100 мкм.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Для очистки газовых потоков от взвешенных частиц используют несколько способов: гравитационное осаждение, осаждение под действием инерционных и центробежных сил, фильтрование газового потока через пористую перегородку, мокрую очистку, которая осуществляется в орошаемых водой скрубберах, осаждение в электрическом поле.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332656"/>
            <a:ext cx="6683765" cy="57264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Гравитационная и инерционная очистка газов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47864" y="4653136"/>
            <a:ext cx="3240360" cy="1944216"/>
          </a:xfrm>
        </p:spPr>
        <p:txBody>
          <a:bodyPr>
            <a:normAutofit fontScale="92500" lnSpcReduction="10000"/>
          </a:bodyPr>
          <a:lstStyle/>
          <a:p>
            <a:pPr marL="0">
              <a:spcBef>
                <a:spcPts val="0"/>
              </a:spcBef>
              <a:buNone/>
            </a:pPr>
            <a:r>
              <a:rPr lang="ru-RU" sz="2000" b="1" dirty="0" err="1" smtClean="0">
                <a:latin typeface="Times New Roman" pitchFamily="18" charset="0"/>
              </a:rPr>
              <a:t>Пылеосадительная</a:t>
            </a:r>
            <a:r>
              <a:rPr lang="ru-RU" sz="2000" b="1" dirty="0" smtClean="0">
                <a:latin typeface="Times New Roman" pitchFamily="18" charset="0"/>
              </a:rPr>
              <a:t> камера</a:t>
            </a:r>
            <a:r>
              <a:rPr lang="ru-RU" sz="2000" dirty="0" smtClean="0">
                <a:latin typeface="Times New Roman" pitchFamily="18" charset="0"/>
              </a:rPr>
              <a:t>: </a:t>
            </a:r>
          </a:p>
          <a:p>
            <a:pPr marL="0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</a:rPr>
              <a:t>1 – выхлопной канал; </a:t>
            </a:r>
          </a:p>
          <a:p>
            <a:pPr marL="0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</a:rPr>
              <a:t>2 – сборный канал; </a:t>
            </a:r>
          </a:p>
          <a:p>
            <a:pPr marL="0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</a:rPr>
              <a:t>3 – шибер; </a:t>
            </a:r>
          </a:p>
          <a:p>
            <a:pPr marL="0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</a:rPr>
              <a:t>4 – горизонтальная полка; </a:t>
            </a:r>
          </a:p>
          <a:p>
            <a:pPr marL="0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</a:rPr>
              <a:t>5 – дверцы; </a:t>
            </a:r>
          </a:p>
          <a:p>
            <a:pPr marL="0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</a:rPr>
              <a:t>6 – всасывающий канал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835696" y="836712"/>
            <a:ext cx="6142112" cy="3902098"/>
          </a:xfrm>
          <a:prstGeom prst="rect">
            <a:avLst/>
          </a:prstGeom>
          <a:noFill/>
          <a:ln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91880" y="4221088"/>
            <a:ext cx="3456383" cy="17281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dirty="0" smtClean="0">
                <a:latin typeface="Times New Roman" pitchFamily="18" charset="0"/>
              </a:rPr>
              <a:t>Отстойный газоход</a:t>
            </a:r>
            <a:r>
              <a:rPr lang="ru-RU" sz="2000" dirty="0" smtClean="0">
                <a:latin typeface="Times New Roman" pitchFamily="18" charset="0"/>
              </a:rPr>
              <a:t>: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</a:rPr>
              <a:t>1 – отбойные перегородки;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</a:rPr>
              <a:t>2 – сборники пыли;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</a:rPr>
              <a:t>3 - шиберы</a:t>
            </a:r>
            <a:endParaRPr lang="ru-RU" sz="2000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619672" y="188640"/>
            <a:ext cx="6783288" cy="3387528"/>
          </a:xfrm>
          <a:prstGeom prst="rect">
            <a:avLst/>
          </a:prstGeom>
          <a:noFill/>
          <a:ln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657600" y="0"/>
            <a:ext cx="5486400" cy="4092575"/>
          </a:xfrm>
          <a:prstGeom prst="rect">
            <a:avLst/>
          </a:prstGeom>
          <a:noFill/>
          <a:ln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2564904"/>
            <a:ext cx="4176463" cy="3384376"/>
          </a:xfrm>
        </p:spPr>
        <p:txBody>
          <a:bodyPr>
            <a:noAutofit/>
          </a:bodyPr>
          <a:lstStyle/>
          <a:p>
            <a:pPr marL="0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</a:rPr>
              <a:t>Батарейный циклон: </a:t>
            </a:r>
            <a:r>
              <a:rPr lang="ru-RU" sz="2000" i="1" dirty="0" smtClean="0">
                <a:latin typeface="Times New Roman" pitchFamily="18" charset="0"/>
              </a:rPr>
              <a:t>а</a:t>
            </a:r>
            <a:r>
              <a:rPr lang="ru-RU" sz="2000" dirty="0" smtClean="0">
                <a:latin typeface="Times New Roman" pitchFamily="18" charset="0"/>
              </a:rPr>
              <a:t> – общий вид: </a:t>
            </a:r>
          </a:p>
          <a:p>
            <a:pPr marL="0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</a:rPr>
              <a:t>1 – корпус; </a:t>
            </a:r>
          </a:p>
          <a:p>
            <a:pPr marL="0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</a:rPr>
              <a:t>2 – газораспределительная камера; </a:t>
            </a:r>
          </a:p>
          <a:p>
            <a:pPr marL="0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</a:rPr>
              <a:t>3 – решетка; </a:t>
            </a:r>
          </a:p>
          <a:p>
            <a:pPr marL="0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</a:rPr>
              <a:t>4 – циклонный элемент; </a:t>
            </a:r>
          </a:p>
          <a:p>
            <a:pPr marL="0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</a:rPr>
              <a:t>5 – бункер; </a:t>
            </a:r>
          </a:p>
          <a:p>
            <a:pPr marL="0">
              <a:spcBef>
                <a:spcPts val="0"/>
              </a:spcBef>
              <a:buNone/>
            </a:pPr>
            <a:r>
              <a:rPr lang="ru-RU" sz="2000" i="1" dirty="0" smtClean="0">
                <a:latin typeface="Times New Roman" pitchFamily="18" charset="0"/>
              </a:rPr>
              <a:t>б</a:t>
            </a:r>
            <a:r>
              <a:rPr lang="ru-RU" sz="2000" dirty="0" smtClean="0">
                <a:latin typeface="Times New Roman" pitchFamily="18" charset="0"/>
              </a:rPr>
              <a:t> – элемент батарейного циклона: </a:t>
            </a:r>
          </a:p>
          <a:p>
            <a:pPr marL="0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</a:rPr>
              <a:t>1 – выходная труба; </a:t>
            </a:r>
          </a:p>
          <a:p>
            <a:pPr marL="0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</a:rPr>
              <a:t>2 – винтовые лопасти; </a:t>
            </a:r>
          </a:p>
          <a:p>
            <a:pPr marL="0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</a:rPr>
              <a:t>3 – корпус; </a:t>
            </a:r>
          </a:p>
          <a:p>
            <a:pPr marL="0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</a:rPr>
              <a:t>4 – конусный пылесборник</a:t>
            </a:r>
            <a:endParaRPr lang="ru-RU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476672"/>
            <a:ext cx="6864771" cy="57264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3. Мокрая очистка газов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436096" y="2276872"/>
            <a:ext cx="3024337" cy="17281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dirty="0" smtClean="0">
                <a:latin typeface="Times New Roman" pitchFamily="18" charset="0"/>
              </a:rPr>
              <a:t>Насадочный скруббер</a:t>
            </a:r>
            <a:r>
              <a:rPr lang="ru-RU" sz="2000" dirty="0" smtClean="0">
                <a:latin typeface="Times New Roman" pitchFamily="18" charset="0"/>
              </a:rPr>
              <a:t>: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</a:rPr>
              <a:t>1 – разбрызгиватель;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</a:rPr>
              <a:t>2 - насадка</a:t>
            </a:r>
            <a:endParaRPr lang="ru-RU" sz="20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555776" y="980728"/>
            <a:ext cx="2448272" cy="5679856"/>
          </a:xfrm>
          <a:prstGeom prst="rect">
            <a:avLst/>
          </a:prstGeom>
          <a:noFill/>
          <a:ln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03848" y="5013176"/>
            <a:ext cx="3672408" cy="165618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b="1" dirty="0" smtClean="0">
                <a:latin typeface="Times New Roman" pitchFamily="18" charset="0"/>
              </a:rPr>
              <a:t>Пенный скруббер</a:t>
            </a:r>
            <a:r>
              <a:rPr lang="ru-RU" sz="2000" dirty="0" smtClean="0">
                <a:latin typeface="Times New Roman" pitchFamily="18" charset="0"/>
              </a:rPr>
              <a:t>: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</a:rPr>
              <a:t>1 – корпус;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</a:rPr>
              <a:t>2 – регулирующий порог;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</a:rPr>
              <a:t>3 – перфорированная тарелка</a:t>
            </a:r>
            <a:endParaRPr lang="ru-RU" sz="20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627784" y="0"/>
            <a:ext cx="4535488" cy="5029200"/>
          </a:xfrm>
          <a:prstGeom prst="rect">
            <a:avLst/>
          </a:prstGeom>
          <a:noFill/>
          <a:ln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41909" y="2132856"/>
            <a:ext cx="3206155" cy="25202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dirty="0" smtClean="0">
                <a:latin typeface="Times New Roman" pitchFamily="18" charset="0"/>
              </a:rPr>
              <a:t>Скруббер </a:t>
            </a:r>
            <a:r>
              <a:rPr lang="ru-RU" sz="2000" b="1" dirty="0" err="1" smtClean="0">
                <a:latin typeface="Times New Roman" pitchFamily="18" charset="0"/>
              </a:rPr>
              <a:t>Вентури</a:t>
            </a:r>
            <a:r>
              <a:rPr lang="ru-RU" sz="2000" dirty="0" smtClean="0">
                <a:latin typeface="Times New Roman" pitchFamily="18" charset="0"/>
              </a:rPr>
              <a:t>: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</a:rPr>
              <a:t>1 – разделитель;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</a:rPr>
              <a:t>2 – </a:t>
            </a:r>
            <a:r>
              <a:rPr lang="ru-RU" sz="2000" dirty="0" err="1" smtClean="0">
                <a:latin typeface="Times New Roman" pitchFamily="18" charset="0"/>
              </a:rPr>
              <a:t>завихритель</a:t>
            </a:r>
            <a:r>
              <a:rPr lang="ru-RU" sz="2000" dirty="0" smtClean="0">
                <a:latin typeface="Times New Roman" pitchFamily="18" charset="0"/>
              </a:rPr>
              <a:t> потока;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</a:rPr>
              <a:t>3 – труба </a:t>
            </a:r>
            <a:r>
              <a:rPr lang="ru-RU" sz="2000" dirty="0" err="1" smtClean="0">
                <a:latin typeface="Times New Roman" pitchFamily="18" charset="0"/>
              </a:rPr>
              <a:t>Вентури</a:t>
            </a:r>
            <a:r>
              <a:rPr lang="ru-RU" sz="2000" dirty="0" smtClean="0">
                <a:latin typeface="Times New Roman" pitchFamily="18" charset="0"/>
              </a:rPr>
              <a:t>;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</a:rPr>
              <a:t>4 - вентилятор</a:t>
            </a:r>
            <a:endParaRPr lang="ru-RU" sz="20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5652120" y="86093"/>
            <a:ext cx="2269976" cy="6771907"/>
          </a:xfrm>
          <a:prstGeom prst="rect">
            <a:avLst/>
          </a:prstGeom>
          <a:noFill/>
          <a:ln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404664"/>
            <a:ext cx="6683765" cy="57264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Очистка газов фильтрованием</a:t>
            </a:r>
            <a:endParaRPr lang="ru-RU" sz="2400" b="1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259632" y="836712"/>
            <a:ext cx="4485316" cy="5805264"/>
          </a:xfrm>
          <a:noFill/>
          <a:ln/>
        </p:spPr>
      </p:pic>
      <p:sp>
        <p:nvSpPr>
          <p:cNvPr id="5" name="TextBox 4"/>
          <p:cNvSpPr txBox="1"/>
          <p:nvPr/>
        </p:nvSpPr>
        <p:spPr>
          <a:xfrm>
            <a:off x="5580112" y="1988840"/>
            <a:ext cx="338437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</a:rPr>
              <a:t>Рукавный фильтр</a:t>
            </a:r>
            <a:r>
              <a:rPr lang="ru-RU" sz="2000" dirty="0" smtClean="0">
                <a:latin typeface="Times New Roman" pitchFamily="18" charset="0"/>
              </a:rPr>
              <a:t>: </a:t>
            </a:r>
          </a:p>
          <a:p>
            <a:r>
              <a:rPr lang="ru-RU" sz="2000" dirty="0" smtClean="0">
                <a:latin typeface="Times New Roman" pitchFamily="18" charset="0"/>
              </a:rPr>
              <a:t>1 – рама; </a:t>
            </a:r>
          </a:p>
          <a:p>
            <a:r>
              <a:rPr lang="ru-RU" sz="2000" dirty="0" smtClean="0">
                <a:latin typeface="Times New Roman" pitchFamily="18" charset="0"/>
              </a:rPr>
              <a:t>2 – встряхивающий механизм; </a:t>
            </a:r>
          </a:p>
          <a:p>
            <a:r>
              <a:rPr lang="ru-RU" sz="2000" dirty="0" smtClean="0">
                <a:latin typeface="Times New Roman" pitchFamily="18" charset="0"/>
              </a:rPr>
              <a:t>3 – корпус; </a:t>
            </a:r>
          </a:p>
          <a:p>
            <a:r>
              <a:rPr lang="ru-RU" sz="2000" dirty="0" smtClean="0">
                <a:latin typeface="Times New Roman" pitchFamily="18" charset="0"/>
              </a:rPr>
              <a:t>4 – рукав; </a:t>
            </a:r>
          </a:p>
          <a:p>
            <a:r>
              <a:rPr lang="ru-RU" sz="2000" dirty="0" smtClean="0">
                <a:latin typeface="Times New Roman" pitchFamily="18" charset="0"/>
              </a:rPr>
              <a:t>5 - шнек</a:t>
            </a:r>
            <a:endParaRPr lang="ru-RU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tf00001235</Template>
  <TotalTime>372</TotalTime>
  <Words>296</Words>
  <Application>Microsoft Office PowerPoint</Application>
  <PresentationFormat>Экран (4:3)</PresentationFormat>
  <Paragraphs>75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Wisp</vt:lpstr>
      <vt:lpstr>Лекция 8. РАЗДЕЛЕНИЕ ГАЗОВЫХ НЕОДНОРОДНЫХ СИСТЕМ.</vt:lpstr>
      <vt:lpstr>1. Общие сведения</vt:lpstr>
      <vt:lpstr>2. Гравитационная и инерционная очистка газов</vt:lpstr>
      <vt:lpstr>Слайд 4</vt:lpstr>
      <vt:lpstr>Слайд 5</vt:lpstr>
      <vt:lpstr>3. Мокрая очистка газов</vt:lpstr>
      <vt:lpstr>Слайд 7</vt:lpstr>
      <vt:lpstr>Слайд 8</vt:lpstr>
      <vt:lpstr>4. Очистка газов фильтрованием</vt:lpstr>
      <vt:lpstr>Слайд 10</vt:lpstr>
      <vt:lpstr>5. Осаждение под действием электрического поля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ВВЕДЕНИЕ. ОСНОВНЫЕ ПОЛОЖЕНИЯ И НАУЧНЫЕ ОСНОВЫ ДИСЦИПЛИНЫ ПАПП.</dc:title>
  <dc:creator>Админ</dc:creator>
  <cp:lastModifiedBy>Комп</cp:lastModifiedBy>
  <cp:revision>45</cp:revision>
  <dcterms:created xsi:type="dcterms:W3CDTF">2018-09-26T07:23:22Z</dcterms:created>
  <dcterms:modified xsi:type="dcterms:W3CDTF">2018-10-30T07:08:09Z</dcterms:modified>
</cp:coreProperties>
</file>